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7" r:id="rId2"/>
    <p:sldId id="449" r:id="rId3"/>
    <p:sldId id="472" r:id="rId4"/>
    <p:sldId id="464" r:id="rId5"/>
    <p:sldId id="465" r:id="rId6"/>
    <p:sldId id="466" r:id="rId7"/>
    <p:sldId id="384" r:id="rId8"/>
    <p:sldId id="319" r:id="rId9"/>
    <p:sldId id="321" r:id="rId10"/>
    <p:sldId id="451" r:id="rId11"/>
    <p:sldId id="426" r:id="rId12"/>
    <p:sldId id="450" r:id="rId13"/>
    <p:sldId id="452" r:id="rId14"/>
    <p:sldId id="399" r:id="rId15"/>
    <p:sldId id="425" r:id="rId16"/>
    <p:sldId id="432" r:id="rId17"/>
    <p:sldId id="461" r:id="rId18"/>
    <p:sldId id="473" r:id="rId19"/>
    <p:sldId id="429" r:id="rId20"/>
    <p:sldId id="454" r:id="rId21"/>
    <p:sldId id="381" r:id="rId22"/>
    <p:sldId id="438" r:id="rId23"/>
    <p:sldId id="439" r:id="rId24"/>
    <p:sldId id="435" r:id="rId25"/>
    <p:sldId id="436" r:id="rId26"/>
    <p:sldId id="437" r:id="rId27"/>
    <p:sldId id="442" r:id="rId28"/>
    <p:sldId id="443" r:id="rId29"/>
    <p:sldId id="375" r:id="rId30"/>
    <p:sldId id="471" r:id="rId31"/>
    <p:sldId id="4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398" autoAdjust="0"/>
  </p:normalViewPr>
  <p:slideViewPr>
    <p:cSldViewPr snapToGrid="0">
      <p:cViewPr varScale="1">
        <p:scale>
          <a:sx n="93" d="100"/>
          <a:sy n="93" d="100"/>
        </p:scale>
        <p:origin x="232" y="2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-172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AE0D1-9E72-0B44-9DC5-6214692BD883}" type="datetimeFigureOut">
              <a:rPr lang="en-US" smtClean="0"/>
              <a:t>4/22/19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AC7E2-5457-C646-8178-BCC80C9D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5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4F798-4BCC-8040-9EA9-7A010EA441DC}" type="datetimeFigureOut">
              <a:rPr lang="en-US" smtClean="0"/>
              <a:t>4/22/19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3928B-BD60-E748-BE5D-30627B55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Helping the next generation of students to think with data: Statistics and Data Science at Amherst College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proliferation of complex and rich data has been a boon for statistics and data science.  The growing recognition of the role that statistical analysis plays in making evidence-based decisions has led to the development of the new major in statistics at Amherst College.  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talk, Nicholas Horton and a group of Amherst students will describe work to ensure that Amherst graduates across the curriculum have the capacity to extract meaning from data in the world around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/>
              <a:t>Founding in 1839</a:t>
            </a:r>
          </a:p>
          <a:p>
            <a:pPr lvl="0"/>
            <a:r>
              <a:rPr lang="en-US" sz="1200" dirty="0"/>
              <a:t>Centenary 1939: paper</a:t>
            </a:r>
          </a:p>
          <a:p>
            <a:pPr lvl="0"/>
            <a:r>
              <a:rPr lang="en-US" sz="1200" dirty="0"/>
              <a:t>Anniversary 1964</a:t>
            </a:r>
          </a:p>
          <a:p>
            <a:pPr lvl="0"/>
            <a:r>
              <a:rPr lang="en-US" sz="1200" dirty="0"/>
              <a:t>1989: </a:t>
            </a:r>
            <a:r>
              <a:rPr lang="en-US" sz="1200" dirty="0" err="1"/>
              <a:t>Mosteller</a:t>
            </a:r>
            <a:endParaRPr lang="en-US" sz="1200" dirty="0"/>
          </a:p>
          <a:p>
            <a:pPr lvl="0"/>
            <a:r>
              <a:rPr lang="en-US" sz="1200"/>
              <a:t>Top 10 papers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Fold-out paleontological chart of Edward Hitchcock in Elementary Geology (1840)   “Tree of Life”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Jingwen</a:t>
            </a:r>
            <a:r>
              <a:rPr lang="en-US" baseline="0" dirty="0"/>
              <a:t> Zhang, Jerry Chen, Leonard Yoon, Jordan Browning, and Brendan </a:t>
            </a:r>
            <a:r>
              <a:rPr lang="en-US" baseline="0" dirty="0" err="1"/>
              <a:t>Seto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Timothy Lee, Pei Gong, Shelly Tang, Jonathan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, and Sarah </a:t>
            </a:r>
            <a:r>
              <a:rPr lang="en-US" baseline="0" dirty="0" err="1"/>
              <a:t>Teichman</a:t>
            </a:r>
            <a:r>
              <a:rPr lang="en-US" baseline="0" dirty="0"/>
              <a:t> win Best in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135034" y="2205038"/>
            <a:ext cx="6144684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135034" y="3933825"/>
            <a:ext cx="6144684" cy="863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>
                <a:latin typeface="Futura LT" pitchFamily="2" charset="0"/>
                <a:ea typeface="Kozuka Gothic Pro EL" pitchFamily="34" charset="-128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1878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6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1033" y="333376"/>
            <a:ext cx="2590800" cy="5832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4" y="333376"/>
            <a:ext cx="7575549" cy="5832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26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2284" y="333376"/>
            <a:ext cx="10369549" cy="583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79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31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89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5" y="1412875"/>
            <a:ext cx="5082116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2875"/>
            <a:ext cx="5082117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47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30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13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18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1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78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333376"/>
            <a:ext cx="1036743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2875"/>
            <a:ext cx="1036743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7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FFEAA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horton@amhers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.amherst.edu/apps/nhorton/shiny-dickinson/" TargetMode="External"/><Relationship Id="rId2" Type="http://schemas.openxmlformats.org/officeDocument/2006/relationships/hyperlink" Target="https://r.amherst.edu/apps/nhorton/Dickinson1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horton@amherst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722" y="3212977"/>
            <a:ext cx="9330157" cy="1362075"/>
          </a:xfrm>
        </p:spPr>
        <p:txBody>
          <a:bodyPr/>
          <a:lstStyle/>
          <a:p>
            <a:br>
              <a:rPr lang="en-US" sz="4800" dirty="0"/>
            </a:br>
            <a:r>
              <a:rPr lang="en-US" sz="4800" dirty="0"/>
              <a:t>Succeeding as a Statistician in a Liberal Arts College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Nicholas Horton, </a:t>
            </a:r>
            <a:r>
              <a:rPr lang="en-US" dirty="0">
                <a:hlinkClick r:id="rId3"/>
              </a:rPr>
              <a:t>nhorton@amherst.edu</a:t>
            </a:r>
            <a:endParaRPr lang="en-US" dirty="0"/>
          </a:p>
          <a:p>
            <a:r>
              <a:rPr lang="en-US" dirty="0"/>
              <a:t>April 23, 2019</a:t>
            </a:r>
          </a:p>
        </p:txBody>
      </p:sp>
    </p:spTree>
    <p:extLst>
      <p:ext uri="{BB962C8B-B14F-4D97-AF65-F5344CB8AC3E}">
        <p14:creationId xmlns:p14="http://schemas.microsoft.com/office/powerpoint/2010/main" val="58205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98668"/>
            <a:ext cx="10367433" cy="792163"/>
          </a:xfrm>
        </p:spPr>
        <p:txBody>
          <a:bodyPr/>
          <a:lstStyle/>
          <a:p>
            <a:r>
              <a:rPr lang="en-US" dirty="0"/>
              <a:t>STAT231 (Data Science) text analytics</a:t>
            </a:r>
          </a:p>
        </p:txBody>
      </p:sp>
      <p:pic>
        <p:nvPicPr>
          <p:cNvPr id="4" name="Content Placeholder 3" descr="Screen Shot 2018-08-16 at 9.15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r="1032"/>
          <a:stretch>
            <a:fillRect/>
          </a:stretch>
        </p:blipFill>
        <p:spPr>
          <a:xfrm>
            <a:off x="-70774" y="962189"/>
            <a:ext cx="12262773" cy="5621898"/>
          </a:xfrm>
        </p:spPr>
      </p:pic>
    </p:spTree>
    <p:extLst>
      <p:ext uri="{BB962C8B-B14F-4D97-AF65-F5344CB8AC3E}">
        <p14:creationId xmlns:p14="http://schemas.microsoft.com/office/powerpoint/2010/main" val="251615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Emily Dickinson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https://r.amherst.edu/apps/nhorton/Dickinson1/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https://r.amherst.edu/apps/nhorton/shiny-dickinson/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6-05-26 at 4.57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99" y="1600200"/>
            <a:ext cx="4751801" cy="4159250"/>
          </a:xfrm>
          <a:prstGeom prst="rect">
            <a:avLst/>
          </a:prstGeom>
        </p:spPr>
      </p:pic>
      <p:pic>
        <p:nvPicPr>
          <p:cNvPr id="5" name="Picture 4" descr="images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162300"/>
            <a:ext cx="6807200" cy="296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4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8-08-16 at 9.15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38" r="-25238"/>
          <a:stretch>
            <a:fillRect/>
          </a:stretch>
        </p:blipFill>
        <p:spPr>
          <a:xfrm>
            <a:off x="-1581109" y="-3"/>
            <a:ext cx="15223450" cy="6979940"/>
          </a:xfrm>
        </p:spPr>
      </p:pic>
    </p:spTree>
    <p:extLst>
      <p:ext uri="{BB962C8B-B14F-4D97-AF65-F5344CB8AC3E}">
        <p14:creationId xmlns:p14="http://schemas.microsoft.com/office/powerpoint/2010/main" val="33957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8-16 at 9.18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84" r="-18784"/>
          <a:stretch>
            <a:fillRect/>
          </a:stretch>
        </p:blipFill>
        <p:spPr>
          <a:xfrm>
            <a:off x="-1082845" y="0"/>
            <a:ext cx="14168807" cy="7062465"/>
          </a:xfrm>
        </p:spPr>
      </p:pic>
    </p:spTree>
    <p:extLst>
      <p:ext uri="{BB962C8B-B14F-4D97-AF65-F5344CB8AC3E}">
        <p14:creationId xmlns:p14="http://schemas.microsoft.com/office/powerpoint/2010/main" val="1370491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4-12-05 at 7.17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22" r="-27922"/>
          <a:stretch>
            <a:fillRect/>
          </a:stretch>
        </p:blipFill>
        <p:spPr>
          <a:xfrm>
            <a:off x="-1052584" y="88901"/>
            <a:ext cx="14765106" cy="6769099"/>
          </a:xfrm>
        </p:spPr>
      </p:pic>
    </p:spTree>
    <p:extLst>
      <p:ext uri="{BB962C8B-B14F-4D97-AF65-F5344CB8AC3E}">
        <p14:creationId xmlns:p14="http://schemas.microsoft.com/office/powerpoint/2010/main" val="2694371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09" y="333376"/>
            <a:ext cx="10669582" cy="792163"/>
          </a:xfrm>
        </p:spPr>
        <p:txBody>
          <a:bodyPr/>
          <a:lstStyle/>
          <a:p>
            <a:r>
              <a:rPr lang="en-US" dirty="0"/>
              <a:t>What is happening at Amherst?  Statistics major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First four statistics majors graduated in 2015, four in 2016, 10 in 2017, 21 in 2018, 21 in 2019</a:t>
            </a:r>
          </a:p>
          <a:p>
            <a:r>
              <a:rPr lang="en-US" sz="2800" dirty="0"/>
              <a:t>New capstone course (Advanced Data Analysis)</a:t>
            </a:r>
          </a:p>
          <a:p>
            <a:r>
              <a:rPr lang="en-US" sz="2800" dirty="0"/>
              <a:t>New 200-level Data Science course</a:t>
            </a:r>
          </a:p>
          <a:p>
            <a:r>
              <a:rPr lang="en-US" sz="2800" dirty="0"/>
              <a:t>Increased focus on data wrangling, ethics, and communication in all courses</a:t>
            </a:r>
          </a:p>
          <a:p>
            <a:r>
              <a:rPr lang="en-US" sz="2800" dirty="0"/>
              <a:t>Computing and workflow integrated into year-long probability/theoretical statistics sequence</a:t>
            </a:r>
          </a:p>
          <a:p>
            <a:r>
              <a:rPr lang="en-US" sz="2800" dirty="0"/>
              <a:t>Comprehensive project to assess completion of the learning outcomes of the major</a:t>
            </a:r>
          </a:p>
        </p:txBody>
      </p:sp>
    </p:spTree>
    <p:extLst>
      <p:ext uri="{BB962C8B-B14F-4D97-AF65-F5344CB8AC3E}">
        <p14:creationId xmlns:p14="http://schemas.microsoft.com/office/powerpoint/2010/main" val="201102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6-05-26 at 4.54.2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23" r="-33923"/>
          <a:stretch>
            <a:fillRect/>
          </a:stretch>
        </p:blipFill>
        <p:spPr>
          <a:xfrm>
            <a:off x="-4697413" y="-1460500"/>
            <a:ext cx="22327645" cy="10236200"/>
          </a:xfrm>
        </p:spPr>
      </p:pic>
      <p:pic>
        <p:nvPicPr>
          <p:cNvPr id="5" name="Picture 4" descr="Screen Shot 2016-05-26 at 4.52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60" y="-801766"/>
            <a:ext cx="401630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5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y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b="14519"/>
          <a:stretch>
            <a:fillRect/>
          </a:stretch>
        </p:blipFill>
        <p:spPr>
          <a:xfrm>
            <a:off x="-203200" y="1196974"/>
            <a:ext cx="12611099" cy="5781589"/>
          </a:xfrm>
        </p:spPr>
      </p:pic>
    </p:spTree>
    <p:extLst>
      <p:ext uri="{BB962C8B-B14F-4D97-AF65-F5344CB8AC3E}">
        <p14:creationId xmlns:p14="http://schemas.microsoft.com/office/powerpoint/2010/main" val="16987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363A-133F-5F47-B1A6-6C278ABF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(as of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89045-C52E-9642-BDDE-831983CE5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Intro Stats with Modeling (STAT135)</a:t>
            </a:r>
          </a:p>
          <a:p>
            <a:r>
              <a:rPr lang="en-US" sz="2800" dirty="0"/>
              <a:t>Intermediate Statistics (STAT230)</a:t>
            </a:r>
          </a:p>
          <a:p>
            <a:r>
              <a:rPr lang="en-US" sz="2800" dirty="0"/>
              <a:t>Data Science (STAT231)</a:t>
            </a:r>
          </a:p>
          <a:p>
            <a:r>
              <a:rPr lang="en-US" sz="2800" dirty="0"/>
              <a:t>Probability (STAT360)</a:t>
            </a:r>
          </a:p>
          <a:p>
            <a:r>
              <a:rPr lang="en-US" sz="2800" dirty="0"/>
              <a:t>Theoretical Statistics (STAT370)</a:t>
            </a:r>
          </a:p>
          <a:p>
            <a:r>
              <a:rPr lang="en-US" sz="2800" dirty="0"/>
              <a:t>Advanced Data Analysis (STAT495)</a:t>
            </a:r>
          </a:p>
          <a:p>
            <a:r>
              <a:rPr lang="en-US" sz="2800" dirty="0"/>
              <a:t>Electives: Multivariate (STAT240), Statistical Communication (STAT320), Epidemiology and Causal Inference (STAT340), COSC 247 (Data Mining), COSC 255 (Databases)</a:t>
            </a:r>
          </a:p>
        </p:txBody>
      </p:sp>
    </p:spTree>
    <p:extLst>
      <p:ext uri="{BB962C8B-B14F-4D97-AF65-F5344CB8AC3E}">
        <p14:creationId xmlns:p14="http://schemas.microsoft.com/office/powerpoint/2010/main" val="413845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and Data Science Fellows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5" y="1323975"/>
            <a:ext cx="10367433" cy="4752975"/>
          </a:xfrm>
        </p:spPr>
        <p:txBody>
          <a:bodyPr/>
          <a:lstStyle/>
          <a:p>
            <a:r>
              <a:rPr lang="en-US" sz="2800" dirty="0"/>
              <a:t>Instituted in 2013 to create a cohort of students that could address data challenges across the campus</a:t>
            </a:r>
          </a:p>
          <a:p>
            <a:r>
              <a:rPr lang="en-US" sz="2800" dirty="0"/>
              <a:t>Now expanded to ten students (rising sophomores, juniors, and seniors) with competitive selection process</a:t>
            </a:r>
          </a:p>
          <a:p>
            <a:pPr lvl="1"/>
            <a:r>
              <a:rPr lang="en-US" sz="2800" dirty="0"/>
              <a:t>Provide drop-in hours for intro stats and data wrangling questions</a:t>
            </a:r>
          </a:p>
          <a:p>
            <a:pPr lvl="1"/>
            <a:r>
              <a:rPr lang="en-US" sz="2800" dirty="0"/>
              <a:t>Organize the Festival of R and R Markdown each semester</a:t>
            </a:r>
          </a:p>
          <a:p>
            <a:pPr lvl="1"/>
            <a:r>
              <a:rPr lang="en-US" sz="2800" dirty="0"/>
              <a:t>Prepare and present workshops to lead up to </a:t>
            </a:r>
            <a:r>
              <a:rPr lang="en-US" sz="2800" dirty="0" err="1"/>
              <a:t>DataFest</a:t>
            </a:r>
            <a:endParaRPr lang="en-US" sz="2800" dirty="0"/>
          </a:p>
          <a:p>
            <a:pPr lvl="1"/>
            <a:r>
              <a:rPr lang="en-US" sz="2800" dirty="0"/>
              <a:t>Conduct data-related projects across campus</a:t>
            </a:r>
          </a:p>
          <a:p>
            <a:pPr marL="457200" lvl="1" indent="0">
              <a:buNone/>
            </a:pPr>
            <a:r>
              <a:rPr lang="en-US" sz="2800" dirty="0"/>
              <a:t>All under the direction of the Statistics Faculty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8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tistics-sweatshirt-2v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6396"/>
          <a:stretch>
            <a:fillRect/>
          </a:stretch>
        </p:blipFill>
        <p:spPr>
          <a:xfrm>
            <a:off x="-91910" y="952500"/>
            <a:ext cx="12382746" cy="5676900"/>
          </a:xfrm>
        </p:spPr>
      </p:pic>
    </p:spTree>
    <p:extLst>
      <p:ext uri="{BB962C8B-B14F-4D97-AF65-F5344CB8AC3E}">
        <p14:creationId xmlns:p14="http://schemas.microsoft.com/office/powerpoint/2010/main" val="350570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Quantitative Center module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Pairing up faculty to develop quantitative modules for social science and humanities courses</a:t>
            </a:r>
          </a:p>
          <a:p>
            <a:r>
              <a:rPr lang="en-US" sz="3200" dirty="0"/>
              <a:t>Austin </a:t>
            </a:r>
            <a:r>
              <a:rPr lang="en-US" sz="3200" dirty="0" err="1"/>
              <a:t>Sarat</a:t>
            </a:r>
            <a:r>
              <a:rPr lang="en-US" sz="3200" dirty="0"/>
              <a:t> (LJST) “America’s Death Penalty” (COLQ234): logistic regression models to disentangle predictors of receiving a death penalty sentence</a:t>
            </a:r>
          </a:p>
          <a:p>
            <a:r>
              <a:rPr lang="en-US" sz="3200" dirty="0"/>
              <a:t>Kerry </a:t>
            </a:r>
            <a:r>
              <a:rPr lang="en-US" sz="3200" dirty="0" err="1"/>
              <a:t>Ratigan</a:t>
            </a:r>
            <a:r>
              <a:rPr lang="en-US" sz="3200" dirty="0"/>
              <a:t> (Government) “Politics of Protest” (POSC330): focus on survey methods, multiple regression, and data visualization</a:t>
            </a:r>
          </a:p>
          <a:p>
            <a:r>
              <a:rPr lang="en-US" sz="3200" dirty="0"/>
              <a:t>Amy Coddington (English) “Digital Humanities”</a:t>
            </a:r>
          </a:p>
        </p:txBody>
      </p:sp>
    </p:spTree>
    <p:extLst>
      <p:ext uri="{BB962C8B-B14F-4D97-AF65-F5344CB8AC3E}">
        <p14:creationId xmlns:p14="http://schemas.microsoft.com/office/powerpoint/2010/main" val="3452771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Data Fest: weekend-long data challenge</a:t>
            </a:r>
          </a:p>
        </p:txBody>
      </p:sp>
      <p:pic>
        <p:nvPicPr>
          <p:cNvPr id="4" name="Content Placeholder 3" descr="Screen Shot 2014-12-06 at 11.11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74" b="-13374"/>
          <a:stretch>
            <a:fillRect/>
          </a:stretch>
        </p:blipFill>
        <p:spPr>
          <a:xfrm>
            <a:off x="109411" y="698501"/>
            <a:ext cx="12082589" cy="5539292"/>
          </a:xfrm>
        </p:spPr>
      </p:pic>
    </p:spTree>
    <p:extLst>
      <p:ext uri="{BB962C8B-B14F-4D97-AF65-F5344CB8AC3E}">
        <p14:creationId xmlns:p14="http://schemas.microsoft.com/office/powerpoint/2010/main" val="84207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</a:t>
            </a:r>
            <a:r>
              <a:rPr lang="en-US" dirty="0" err="1"/>
              <a:t>DataFest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4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150" y="-4826000"/>
            <a:ext cx="17754600" cy="118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2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3576629" y="-1498600"/>
            <a:ext cx="19917657" cy="9131299"/>
          </a:xfrm>
        </p:spPr>
      </p:pic>
    </p:spTree>
    <p:extLst>
      <p:ext uri="{BB962C8B-B14F-4D97-AF65-F5344CB8AC3E}">
        <p14:creationId xmlns:p14="http://schemas.microsoft.com/office/powerpoint/2010/main" val="3704121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</a:t>
            </a:r>
            <a:r>
              <a:rPr lang="en-US" dirty="0" err="1"/>
              <a:t>DataFest</a:t>
            </a:r>
            <a:endParaRPr lang="en-US" dirty="0"/>
          </a:p>
        </p:txBody>
      </p:sp>
      <p:pic>
        <p:nvPicPr>
          <p:cNvPr id="4" name="Content Placeholder 3" descr="IMG_137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08" r="-22708"/>
          <a:stretch>
            <a:fillRect/>
          </a:stretch>
        </p:blipFill>
        <p:spPr>
          <a:xfrm>
            <a:off x="-5143126" y="-609599"/>
            <a:ext cx="23675884" cy="10854266"/>
          </a:xfrm>
        </p:spPr>
      </p:pic>
    </p:spTree>
    <p:extLst>
      <p:ext uri="{BB962C8B-B14F-4D97-AF65-F5344CB8AC3E}">
        <p14:creationId xmlns:p14="http://schemas.microsoft.com/office/powerpoint/2010/main" val="142880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33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600" y="-1638300"/>
            <a:ext cx="15392400" cy="10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3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2537453" y="0"/>
            <a:ext cx="15250154" cy="6991469"/>
          </a:xfrm>
        </p:spPr>
      </p:pic>
    </p:spTree>
    <p:extLst>
      <p:ext uri="{BB962C8B-B14F-4D97-AF65-F5344CB8AC3E}">
        <p14:creationId xmlns:p14="http://schemas.microsoft.com/office/powerpoint/2010/main" val="3677456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2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1722906" y="-431800"/>
            <a:ext cx="15402252" cy="7289800"/>
          </a:xfrm>
        </p:spPr>
      </p:pic>
    </p:spTree>
    <p:extLst>
      <p:ext uri="{BB962C8B-B14F-4D97-AF65-F5344CB8AC3E}">
        <p14:creationId xmlns:p14="http://schemas.microsoft.com/office/powerpoint/2010/main" val="5105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34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0" y="-1625600"/>
            <a:ext cx="140589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88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anguag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33" r="-56033"/>
          <a:stretch>
            <a:fillRect/>
          </a:stretch>
        </p:blipFill>
        <p:spPr>
          <a:xfrm>
            <a:off x="-597466" y="419100"/>
            <a:ext cx="14044857" cy="6438899"/>
          </a:xfrm>
        </p:spPr>
      </p:pic>
    </p:spTree>
    <p:extLst>
      <p:ext uri="{BB962C8B-B14F-4D97-AF65-F5344CB8AC3E}">
        <p14:creationId xmlns:p14="http://schemas.microsoft.com/office/powerpoint/2010/main" val="205042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BEB89-6625-BB46-8AFC-CC2F82AFB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709740"/>
            <a:ext cx="10515600" cy="43799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n=1800 students, 200 faculty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Talented and diverse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45% of students are domestic students of color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20% Pell Grant eligible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11% first generation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 faculty member in probability or statistics in 2004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6 faculty members (5 tenure track plus one permanent lecturer) 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Thriving statistics major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86744D-8947-3144-9783-789D68948423}"/>
              </a:ext>
            </a:extLst>
          </p:cNvPr>
          <p:cNvSpPr/>
          <p:nvPr/>
        </p:nvSpPr>
        <p:spPr>
          <a:xfrm>
            <a:off x="374073" y="332511"/>
            <a:ext cx="63730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Amherst College in a Nutshell</a:t>
            </a:r>
          </a:p>
        </p:txBody>
      </p:sp>
    </p:spTree>
    <p:extLst>
      <p:ext uri="{BB962C8B-B14F-4D97-AF65-F5344CB8AC3E}">
        <p14:creationId xmlns:p14="http://schemas.microsoft.com/office/powerpoint/2010/main" val="858433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363A-133F-5F47-B1A6-6C278ABF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“Research” College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89045-C52E-9642-BDDE-831983CE5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2-2 course load, 20-30 students per course, intensive engagement</a:t>
            </a:r>
          </a:p>
          <a:p>
            <a:r>
              <a:rPr lang="en-US" sz="2800" dirty="0"/>
              <a:t>Resources to support projects with students, conference travel, related research expenses</a:t>
            </a:r>
          </a:p>
          <a:p>
            <a:r>
              <a:rPr lang="en-US" sz="2800" dirty="0"/>
              <a:t>Many opportunities for collaboration on campus (and beyond)</a:t>
            </a:r>
          </a:p>
          <a:p>
            <a:r>
              <a:rPr lang="en-US" sz="2800" dirty="0"/>
              <a:t>Modern computation available (grid and cluster computing)</a:t>
            </a:r>
          </a:p>
          <a:p>
            <a:r>
              <a:rPr lang="en-US" sz="2800" dirty="0"/>
              <a:t>Regular sabbaticals (one semester every three years)</a:t>
            </a:r>
          </a:p>
          <a:p>
            <a:r>
              <a:rPr lang="en-US" sz="2800" dirty="0"/>
              <a:t>Research expectations (ongoing scholarly engagement)</a:t>
            </a:r>
          </a:p>
        </p:txBody>
      </p:sp>
    </p:spTree>
    <p:extLst>
      <p:ext uri="{BB962C8B-B14F-4D97-AF65-F5344CB8AC3E}">
        <p14:creationId xmlns:p14="http://schemas.microsoft.com/office/powerpoint/2010/main" val="179974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722" y="3212977"/>
            <a:ext cx="9330157" cy="1362075"/>
          </a:xfrm>
        </p:spPr>
        <p:txBody>
          <a:bodyPr/>
          <a:lstStyle/>
          <a:p>
            <a:r>
              <a:rPr lang="en-US" sz="4800" dirty="0"/>
              <a:t>Succeeding as a Statistician in a Liberal Arts College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Nicholas Horton, </a:t>
            </a:r>
            <a:r>
              <a:rPr lang="en-US" dirty="0">
                <a:hlinkClick r:id="rId3"/>
              </a:rPr>
              <a:t>nhorton@amherst.edu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9F6DE-D913-5D4D-95E4-2A81E60F4752}"/>
              </a:ext>
            </a:extLst>
          </p:cNvPr>
          <p:cNvSpPr txBox="1"/>
          <p:nvPr/>
        </p:nvSpPr>
        <p:spPr>
          <a:xfrm>
            <a:off x="1607106" y="318648"/>
            <a:ext cx="3041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9339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port-release-webinar-promo_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88" y="0"/>
            <a:ext cx="914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50149"/>
            <a:ext cx="11040256" cy="6158028"/>
          </a:xfrm>
        </p:spPr>
        <p:txBody>
          <a:bodyPr/>
          <a:lstStyle/>
          <a:p>
            <a:r>
              <a:rPr lang="en-US" sz="3000" dirty="0"/>
              <a:t>Finding 2.3   A critical task in the education of future data scientists is to </a:t>
            </a:r>
            <a:r>
              <a:rPr lang="en-US" sz="3000" dirty="0">
                <a:solidFill>
                  <a:srgbClr val="FFFF00"/>
                </a:solidFill>
              </a:rPr>
              <a:t>instill data acumen</a:t>
            </a:r>
            <a:r>
              <a:rPr lang="en-US" sz="3000" dirty="0"/>
              <a:t>. Key concepts include:</a:t>
            </a:r>
            <a:br>
              <a:rPr lang="en-US" sz="3000" dirty="0"/>
            </a:br>
            <a:endParaRPr lang="en-US" sz="3000" dirty="0"/>
          </a:p>
          <a:p>
            <a:r>
              <a:rPr lang="en-US" sz="2800" dirty="0"/>
              <a:t>Mathematical foundations</a:t>
            </a:r>
            <a:br>
              <a:rPr lang="en-US" sz="2800" dirty="0"/>
            </a:br>
            <a:r>
              <a:rPr lang="en-US" sz="2800" dirty="0"/>
              <a:t>Computational foundations</a:t>
            </a:r>
            <a:br>
              <a:rPr lang="en-US" sz="2800" dirty="0"/>
            </a:br>
            <a:r>
              <a:rPr lang="en-US" sz="2800" dirty="0"/>
              <a:t>Statistical foundations</a:t>
            </a:r>
            <a:br>
              <a:rPr lang="en-US" sz="2800" dirty="0"/>
            </a:br>
            <a:r>
              <a:rPr lang="en-US" sz="2800" dirty="0"/>
              <a:t>Data management and </a:t>
            </a:r>
            <a:r>
              <a:rPr lang="en-US" sz="2800" dirty="0" err="1"/>
              <a:t>curation</a:t>
            </a:r>
            <a:br>
              <a:rPr lang="en-US" sz="2800" dirty="0"/>
            </a:br>
            <a:r>
              <a:rPr lang="en-US" sz="2800" dirty="0"/>
              <a:t>Data description and visualization</a:t>
            </a:r>
            <a:br>
              <a:rPr lang="en-US" sz="2800" dirty="0"/>
            </a:br>
            <a:r>
              <a:rPr lang="en-US" sz="2800" dirty="0"/>
              <a:t>Data modeling and assessment</a:t>
            </a:r>
            <a:br>
              <a:rPr lang="en-US" sz="2800" dirty="0"/>
            </a:br>
            <a:r>
              <a:rPr lang="en-US" sz="2800" dirty="0"/>
              <a:t>Workflow and reproducibility</a:t>
            </a:r>
            <a:br>
              <a:rPr lang="en-US" sz="2800" dirty="0"/>
            </a:br>
            <a:r>
              <a:rPr lang="en-US" sz="2800" dirty="0"/>
              <a:t>Communication and teamwork</a:t>
            </a:r>
            <a:br>
              <a:rPr lang="en-US" sz="2800" dirty="0"/>
            </a:br>
            <a:r>
              <a:rPr lang="en-US" sz="2800" dirty="0"/>
              <a:t>Domain-specific considerations</a:t>
            </a:r>
            <a:br>
              <a:rPr lang="en-US" sz="2800" dirty="0"/>
            </a:br>
            <a:r>
              <a:rPr lang="en-US" sz="2800" dirty="0"/>
              <a:t>Ethical problem solving.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4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50149"/>
            <a:ext cx="11040256" cy="6158028"/>
          </a:xfrm>
        </p:spPr>
        <p:txBody>
          <a:bodyPr/>
          <a:lstStyle/>
          <a:p>
            <a:r>
              <a:rPr lang="en-US" sz="3000" dirty="0"/>
              <a:t>Finding 2.3   A critical task in the education of future data scientists is to </a:t>
            </a:r>
            <a:r>
              <a:rPr lang="en-US" sz="3000" dirty="0">
                <a:solidFill>
                  <a:srgbClr val="FFFF00"/>
                </a:solidFill>
              </a:rPr>
              <a:t>instill data acumen</a:t>
            </a:r>
            <a:r>
              <a:rPr lang="en-US" sz="3000" dirty="0"/>
              <a:t>. Key concepts include:</a:t>
            </a:r>
            <a:br>
              <a:rPr lang="en-US" sz="3000" dirty="0"/>
            </a:br>
            <a:endParaRPr lang="en-US" sz="3000" dirty="0"/>
          </a:p>
          <a:p>
            <a:r>
              <a:rPr lang="en-US" sz="2800" dirty="0"/>
              <a:t>Mathematical foundations</a:t>
            </a:r>
            <a:br>
              <a:rPr lang="en-US" sz="2800" dirty="0"/>
            </a:br>
            <a:r>
              <a:rPr lang="en-US" sz="2800" dirty="0"/>
              <a:t>Computational foundations</a:t>
            </a:r>
            <a:br>
              <a:rPr lang="en-US" sz="2800" dirty="0"/>
            </a:br>
            <a:r>
              <a:rPr lang="en-US" sz="2800" dirty="0"/>
              <a:t>Statistical foundations</a:t>
            </a:r>
            <a:br>
              <a:rPr lang="en-US" sz="2800" dirty="0"/>
            </a:br>
            <a:r>
              <a:rPr lang="en-US" sz="2800" dirty="0"/>
              <a:t>Data management and </a:t>
            </a:r>
            <a:r>
              <a:rPr lang="en-US" sz="2800" dirty="0" err="1"/>
              <a:t>curation</a:t>
            </a:r>
            <a:br>
              <a:rPr lang="en-US" sz="2800" dirty="0"/>
            </a:br>
            <a:r>
              <a:rPr lang="en-US" sz="2800" dirty="0"/>
              <a:t>Data description and visualization</a:t>
            </a:r>
            <a:br>
              <a:rPr lang="en-US" sz="2800" dirty="0"/>
            </a:br>
            <a:r>
              <a:rPr lang="en-US" sz="2800" dirty="0"/>
              <a:t>Data modeling and assessment</a:t>
            </a:r>
            <a:br>
              <a:rPr lang="en-US" sz="2800" dirty="0"/>
            </a:br>
            <a:r>
              <a:rPr lang="en-US" sz="2800" dirty="0"/>
              <a:t>Workflow and reproducibility</a:t>
            </a:r>
            <a:br>
              <a:rPr lang="en-US" sz="2800" dirty="0"/>
            </a:br>
            <a:r>
              <a:rPr lang="en-US" sz="2800" dirty="0"/>
              <a:t>Communication and teamwork</a:t>
            </a:r>
            <a:br>
              <a:rPr lang="en-US" sz="2800" dirty="0"/>
            </a:br>
            <a:r>
              <a:rPr lang="en-US" sz="2800" dirty="0"/>
              <a:t>Domain-specific considerations</a:t>
            </a:r>
            <a:br>
              <a:rPr lang="en-US" sz="2800" dirty="0"/>
            </a:br>
            <a:r>
              <a:rPr lang="en-US" sz="2800" dirty="0"/>
              <a:t>Ethical problem solving.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87972" y="2732601"/>
            <a:ext cx="467495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rgbClr val="CCFFCC"/>
                </a:solidFill>
              </a:rPr>
              <a:t>Data science: a</a:t>
            </a:r>
          </a:p>
          <a:p>
            <a:pPr algn="ctr"/>
            <a:r>
              <a:rPr lang="en-US" sz="5000" dirty="0">
                <a:solidFill>
                  <a:srgbClr val="CCFFCC"/>
                </a:solidFill>
              </a:rPr>
              <a:t>liberal art with a </a:t>
            </a:r>
          </a:p>
          <a:p>
            <a:pPr algn="ctr"/>
            <a:r>
              <a:rPr lang="en-US" sz="5000" dirty="0">
                <a:solidFill>
                  <a:srgbClr val="CCFFCC"/>
                </a:solidFill>
              </a:rPr>
              <a:t>long history</a:t>
            </a:r>
          </a:p>
        </p:txBody>
      </p:sp>
    </p:spTree>
    <p:extLst>
      <p:ext uri="{BB962C8B-B14F-4D97-AF65-F5344CB8AC3E}">
        <p14:creationId xmlns:p14="http://schemas.microsoft.com/office/powerpoint/2010/main" val="3403610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https://www.amstat.org/images/asagraphics/ASA175thlogo/ASA175logo_col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1" r="-32691"/>
          <a:stretch>
            <a:fillRect/>
          </a:stretch>
        </p:blipFill>
        <p:spPr bwMode="auto">
          <a:xfrm>
            <a:off x="-220518" y="184598"/>
            <a:ext cx="12895231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0193" y="5811628"/>
            <a:ext cx="1789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3366FF"/>
                </a:solidFill>
              </a:rPr>
              <a:t>180th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2746" y="4503039"/>
            <a:ext cx="8851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9485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67" y="333376"/>
            <a:ext cx="11487274" cy="792163"/>
          </a:xfrm>
        </p:spPr>
        <p:txBody>
          <a:bodyPr/>
          <a:lstStyle/>
          <a:p>
            <a:r>
              <a:rPr lang="en-US" dirty="0"/>
              <a:t>Learning from the past: founding members of the ASA	</a:t>
            </a:r>
          </a:p>
        </p:txBody>
      </p:sp>
      <p:pic>
        <p:nvPicPr>
          <p:cNvPr id="5" name="Content Placeholder 4" descr="175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2" b="-6102"/>
          <a:stretch>
            <a:fillRect/>
          </a:stretch>
        </p:blipFill>
        <p:spPr>
          <a:xfrm>
            <a:off x="505885" y="1400175"/>
            <a:ext cx="11240043" cy="5153025"/>
          </a:xfrm>
        </p:spPr>
      </p:pic>
      <p:sp>
        <p:nvSpPr>
          <p:cNvPr id="3" name="Left Arrow 2"/>
          <p:cNvSpPr/>
          <p:nvPr/>
        </p:nvSpPr>
        <p:spPr bwMode="auto">
          <a:xfrm>
            <a:off x="4533900" y="4445000"/>
            <a:ext cx="978408" cy="4846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FFEAAC"/>
              </a:solidFill>
              <a:effectLst/>
              <a:latin typeface="Futura LT" pitchFamily="2" charset="0"/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971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72" y="333376"/>
            <a:ext cx="10367433" cy="792163"/>
          </a:xfrm>
        </p:spPr>
        <p:txBody>
          <a:bodyPr/>
          <a:lstStyle/>
          <a:p>
            <a:r>
              <a:rPr lang="en-US" dirty="0"/>
              <a:t>Amherst College’s Edward Hitchcock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3" y="1412875"/>
            <a:ext cx="10754785" cy="4752975"/>
          </a:xfrm>
        </p:spPr>
        <p:txBody>
          <a:bodyPr/>
          <a:lstStyle/>
          <a:p>
            <a:r>
              <a:rPr lang="en-US" dirty="0"/>
              <a:t>Geology professor (who liked to count!)</a:t>
            </a:r>
          </a:p>
          <a:p>
            <a:r>
              <a:rPr lang="en-US" dirty="0"/>
              <a:t>Later became third President of Amherst College (1845-1854)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419100"/>
            <a:ext cx="3851264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2219399"/>
            <a:ext cx="5626099" cy="45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481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17">
  <a:themeElements>
    <a:clrScheme name="">
      <a:dk1>
        <a:srgbClr val="FFFFFF"/>
      </a:dk1>
      <a:lt1>
        <a:srgbClr val="FFFFFF"/>
      </a:lt1>
      <a:dk2>
        <a:srgbClr val="000000"/>
      </a:dk2>
      <a:lt2>
        <a:srgbClr val="171614"/>
      </a:lt2>
      <a:accent1>
        <a:srgbClr val="B80000"/>
      </a:accent1>
      <a:accent2>
        <a:srgbClr val="00A91C"/>
      </a:accent2>
      <a:accent3>
        <a:srgbClr val="FFFFFF"/>
      </a:accent3>
      <a:accent4>
        <a:srgbClr val="DADADA"/>
      </a:accent4>
      <a:accent5>
        <a:srgbClr val="D8AAAA"/>
      </a:accent5>
      <a:accent6>
        <a:srgbClr val="009918"/>
      </a:accent6>
      <a:hlink>
        <a:srgbClr val="FFFF61"/>
      </a:hlink>
      <a:folHlink>
        <a:srgbClr val="DDDDDD"/>
      </a:folHlink>
    </a:clrScheme>
    <a:fontScheme name="template-17">
      <a:majorFont>
        <a:latin typeface="Futura LT"/>
        <a:ea typeface="굴림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rgbClr val="FFEAAC"/>
            </a:solidFill>
            <a:effectLst/>
            <a:latin typeface="Futura LT" pitchFamily="2" charset="0"/>
            <a:ea typeface="굴림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rgbClr val="FFEAAC"/>
            </a:solidFill>
            <a:effectLst/>
            <a:latin typeface="Futura LT" pitchFamily="2" charset="0"/>
            <a:ea typeface="굴림" panose="020B0600000101010101" pitchFamily="34" charset="-127"/>
          </a:defRPr>
        </a:defPPr>
      </a:lstStyle>
    </a:lnDef>
  </a:objectDefaults>
  <a:extraClrSchemeLst>
    <a:extraClrScheme>
      <a:clrScheme name="template-17 1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CA4814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E1B1AA"/>
        </a:accent5>
        <a:accent6>
          <a:srgbClr val="E79B1D"/>
        </a:accent6>
        <a:hlink>
          <a:srgbClr val="BD966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2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D061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3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E26C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4">
        <a:dk1>
          <a:srgbClr val="4D4D4D"/>
        </a:dk1>
        <a:lt1>
          <a:srgbClr val="FFFFFF"/>
        </a:lt1>
        <a:dk2>
          <a:srgbClr val="000000"/>
        </a:dk2>
        <a:lt2>
          <a:srgbClr val="C5780F"/>
        </a:lt2>
        <a:accent1>
          <a:srgbClr val="BE3600"/>
        </a:accent1>
        <a:accent2>
          <a:srgbClr val="FEA405"/>
        </a:accent2>
        <a:accent3>
          <a:srgbClr val="FFFFFF"/>
        </a:accent3>
        <a:accent4>
          <a:srgbClr val="404040"/>
        </a:accent4>
        <a:accent5>
          <a:srgbClr val="DBAEAA"/>
        </a:accent5>
        <a:accent6>
          <a:srgbClr val="E69404"/>
        </a:accent6>
        <a:hlink>
          <a:srgbClr val="F4BA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6">
        <a:dk1>
          <a:srgbClr val="4D4D4D"/>
        </a:dk1>
        <a:lt1>
          <a:srgbClr val="FFFFFF"/>
        </a:lt1>
        <a:dk2>
          <a:srgbClr val="000000"/>
        </a:dk2>
        <a:lt2>
          <a:srgbClr val="6E1E00"/>
        </a:lt2>
        <a:accent1>
          <a:srgbClr val="C45700"/>
        </a:accent1>
        <a:accent2>
          <a:srgbClr val="FDD013"/>
        </a:accent2>
        <a:accent3>
          <a:srgbClr val="FFFFFF"/>
        </a:accent3>
        <a:accent4>
          <a:srgbClr val="404040"/>
        </a:accent4>
        <a:accent5>
          <a:srgbClr val="DEB4AA"/>
        </a:accent5>
        <a:accent6>
          <a:srgbClr val="E5BC10"/>
        </a:accent6>
        <a:hlink>
          <a:srgbClr val="C5794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8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9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43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0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1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2">
        <a:dk1>
          <a:srgbClr val="4D4D4D"/>
        </a:dk1>
        <a:lt1>
          <a:srgbClr val="FFFFFF"/>
        </a:lt1>
        <a:dk2>
          <a:srgbClr val="000000"/>
        </a:dk2>
        <a:lt2>
          <a:srgbClr val="1F1F1F"/>
        </a:lt2>
        <a:accent1>
          <a:srgbClr val="BF1309"/>
        </a:accent1>
        <a:accent2>
          <a:srgbClr val="F1D222"/>
        </a:accent2>
        <a:accent3>
          <a:srgbClr val="FFFFFF"/>
        </a:accent3>
        <a:accent4>
          <a:srgbClr val="404040"/>
        </a:accent4>
        <a:accent5>
          <a:srgbClr val="DCAAAA"/>
        </a:accent5>
        <a:accent6>
          <a:srgbClr val="DABE1E"/>
        </a:accent6>
        <a:hlink>
          <a:srgbClr val="F0D99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3">
        <a:dk1>
          <a:srgbClr val="4D4D4D"/>
        </a:dk1>
        <a:lt1>
          <a:srgbClr val="FFFFFF"/>
        </a:lt1>
        <a:dk2>
          <a:srgbClr val="000000"/>
        </a:dk2>
        <a:lt2>
          <a:srgbClr val="005EB8"/>
        </a:lt2>
        <a:accent1>
          <a:srgbClr val="5FB2E4"/>
        </a:accent1>
        <a:accent2>
          <a:srgbClr val="EB2526"/>
        </a:accent2>
        <a:accent3>
          <a:srgbClr val="FFFFFF"/>
        </a:accent3>
        <a:accent4>
          <a:srgbClr val="404040"/>
        </a:accent4>
        <a:accent5>
          <a:srgbClr val="B6D5EF"/>
        </a:accent5>
        <a:accent6>
          <a:srgbClr val="D52021"/>
        </a:accent6>
        <a:hlink>
          <a:srgbClr val="83C14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4">
        <a:dk1>
          <a:srgbClr val="4D4D4D"/>
        </a:dk1>
        <a:lt1>
          <a:srgbClr val="FFFFFF"/>
        </a:lt1>
        <a:dk2>
          <a:srgbClr val="000000"/>
        </a:dk2>
        <a:lt2>
          <a:srgbClr val="00002F"/>
        </a:lt2>
        <a:accent1>
          <a:srgbClr val="285E2C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ACB6AC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5">
        <a:dk1>
          <a:srgbClr val="4D4D4D"/>
        </a:dk1>
        <a:lt1>
          <a:srgbClr val="FFFFFF"/>
        </a:lt1>
        <a:dk2>
          <a:srgbClr val="000000"/>
        </a:dk2>
        <a:lt2>
          <a:srgbClr val="011536"/>
        </a:lt2>
        <a:accent1>
          <a:srgbClr val="285E2C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ACB6AC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6">
        <a:dk1>
          <a:srgbClr val="4D4D4D"/>
        </a:dk1>
        <a:lt1>
          <a:srgbClr val="FFFFFF"/>
        </a:lt1>
        <a:dk2>
          <a:srgbClr val="000000"/>
        </a:dk2>
        <a:lt2>
          <a:srgbClr val="011536"/>
        </a:lt2>
        <a:accent1>
          <a:srgbClr val="B5AEAE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D7D3D3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6567</TotalTime>
  <Words>691</Words>
  <Application>Microsoft Macintosh PowerPoint</Application>
  <PresentationFormat>Widescreen</PresentationFormat>
  <Paragraphs>89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Futura LT</vt:lpstr>
      <vt:lpstr>template-17</vt:lpstr>
      <vt:lpstr> Succeeding as a Statistician in a Liberal Arts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from the past: founding members of the ASA </vt:lpstr>
      <vt:lpstr>Amherst College’s Edward Hitchcock</vt:lpstr>
      <vt:lpstr>STAT231 (Data Science) text analytics</vt:lpstr>
      <vt:lpstr>Emily Dickinson</vt:lpstr>
      <vt:lpstr>PowerPoint Presentation</vt:lpstr>
      <vt:lpstr>PowerPoint Presentation</vt:lpstr>
      <vt:lpstr>PowerPoint Presentation</vt:lpstr>
      <vt:lpstr>What is happening at Amherst?  Statistics major</vt:lpstr>
      <vt:lpstr>PowerPoint Presentation</vt:lpstr>
      <vt:lpstr>PowerPoint Presentation</vt:lpstr>
      <vt:lpstr>Curriculum (as of 2019)</vt:lpstr>
      <vt:lpstr>Statistics and Data Science Fellows program</vt:lpstr>
      <vt:lpstr>Moss Quantitative Center module development</vt:lpstr>
      <vt:lpstr>Data Fest: weekend-long data challenge</vt:lpstr>
      <vt:lpstr>9. DataFest</vt:lpstr>
      <vt:lpstr>PowerPoint Presentation</vt:lpstr>
      <vt:lpstr>9. DataFest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“Research” College Model</vt:lpstr>
      <vt:lpstr>Succeeding as a Statistician in a Liberal Arts College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I.6  Progress report from the Undergraduate Curriculum Workgroup</dc:title>
  <dc:creator>Wasserstein, Ronald L.</dc:creator>
  <cp:lastModifiedBy>Nicholas Horton</cp:lastModifiedBy>
  <cp:revision>155</cp:revision>
  <cp:lastPrinted>2018-08-17T13:18:57Z</cp:lastPrinted>
  <dcterms:created xsi:type="dcterms:W3CDTF">2014-04-02T16:24:55Z</dcterms:created>
  <dcterms:modified xsi:type="dcterms:W3CDTF">2019-04-23T15:03:16Z</dcterms:modified>
</cp:coreProperties>
</file>